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9" r:id="rId2"/>
  </p:sldMasterIdLst>
  <p:notesMasterIdLst>
    <p:notesMasterId r:id="rId59"/>
  </p:notesMasterIdLst>
  <p:sldIdLst>
    <p:sldId id="257" r:id="rId3"/>
    <p:sldId id="2134805717" r:id="rId4"/>
    <p:sldId id="2134805711" r:id="rId5"/>
    <p:sldId id="5041" r:id="rId6"/>
    <p:sldId id="4971" r:id="rId7"/>
    <p:sldId id="5042" r:id="rId8"/>
    <p:sldId id="2134805736" r:id="rId9"/>
    <p:sldId id="2134805735" r:id="rId10"/>
    <p:sldId id="4962" r:id="rId11"/>
    <p:sldId id="4987" r:id="rId12"/>
    <p:sldId id="4986" r:id="rId13"/>
    <p:sldId id="4968" r:id="rId14"/>
    <p:sldId id="4976" r:id="rId15"/>
    <p:sldId id="4974" r:id="rId16"/>
    <p:sldId id="4963" r:id="rId17"/>
    <p:sldId id="4959" r:id="rId18"/>
    <p:sldId id="4964" r:id="rId19"/>
    <p:sldId id="4981" r:id="rId20"/>
    <p:sldId id="4983" r:id="rId21"/>
    <p:sldId id="4989" r:id="rId22"/>
    <p:sldId id="4969" r:id="rId23"/>
    <p:sldId id="4990" r:id="rId24"/>
    <p:sldId id="4991" r:id="rId25"/>
    <p:sldId id="2134805712" r:id="rId26"/>
    <p:sldId id="2134805713" r:id="rId27"/>
    <p:sldId id="4961" r:id="rId28"/>
    <p:sldId id="4992" r:id="rId29"/>
    <p:sldId id="4965" r:id="rId30"/>
    <p:sldId id="4960" r:id="rId31"/>
    <p:sldId id="4966" r:id="rId32"/>
    <p:sldId id="2134805714" r:id="rId33"/>
    <p:sldId id="2134805715" r:id="rId34"/>
    <p:sldId id="4950" r:id="rId35"/>
    <p:sldId id="4926" r:id="rId36"/>
    <p:sldId id="4994" r:id="rId37"/>
    <p:sldId id="4928" r:id="rId38"/>
    <p:sldId id="4995" r:id="rId39"/>
    <p:sldId id="4929" r:id="rId40"/>
    <p:sldId id="4930" r:id="rId41"/>
    <p:sldId id="4931" r:id="rId42"/>
    <p:sldId id="4932" r:id="rId43"/>
    <p:sldId id="4956" r:id="rId44"/>
    <p:sldId id="4999" r:id="rId45"/>
    <p:sldId id="5027" r:id="rId46"/>
    <p:sldId id="5000" r:id="rId47"/>
    <p:sldId id="5001" r:id="rId48"/>
    <p:sldId id="5002" r:id="rId49"/>
    <p:sldId id="5003" r:id="rId50"/>
    <p:sldId id="5004" r:id="rId51"/>
    <p:sldId id="5005" r:id="rId52"/>
    <p:sldId id="5006" r:id="rId53"/>
    <p:sldId id="4952" r:id="rId54"/>
    <p:sldId id="5008" r:id="rId55"/>
    <p:sldId id="2076137031" r:id="rId56"/>
    <p:sldId id="2076137037" r:id="rId57"/>
    <p:sldId id="2076137036" r:id="rId58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/OUTRO" id="{37825270-F833-417F-840A-BBE3E8DAE127}">
          <p14:sldIdLst>
            <p14:sldId id="257"/>
          </p14:sldIdLst>
        </p14:section>
        <p14:section name="Identity and Access" id="{3F55C9F8-4961-43CC-813D-9626E35E9FA2}">
          <p14:sldIdLst>
            <p14:sldId id="2134805717"/>
            <p14:sldId id="2134805711"/>
            <p14:sldId id="5041"/>
            <p14:sldId id="4971"/>
            <p14:sldId id="5042"/>
            <p14:sldId id="2134805736"/>
            <p14:sldId id="2134805735"/>
            <p14:sldId id="4962"/>
            <p14:sldId id="4987"/>
            <p14:sldId id="4986"/>
            <p14:sldId id="4968"/>
            <p14:sldId id="4976"/>
            <p14:sldId id="4974"/>
            <p14:sldId id="4963"/>
          </p14:sldIdLst>
        </p14:section>
        <p14:section name="Data and Applications" id="{E97C69E8-7699-4AEE-8A27-2BC8D2F0AAAB}">
          <p14:sldIdLst/>
        </p14:section>
        <p14:section name="Platform Protection" id="{8DA96176-043B-4099-A094-1283CB5092EA}">
          <p14:sldIdLst>
            <p14:sldId id="4959"/>
            <p14:sldId id="4964"/>
            <p14:sldId id="4981"/>
            <p14:sldId id="4983"/>
            <p14:sldId id="4989"/>
            <p14:sldId id="4969"/>
            <p14:sldId id="4990"/>
            <p14:sldId id="4991"/>
            <p14:sldId id="2134805712"/>
            <p14:sldId id="2134805713"/>
          </p14:sldIdLst>
        </p14:section>
        <p14:section name="Security Operations" id="{91D0BF28-82C5-472C-813E-EE3E15DD48CA}">
          <p14:sldIdLst>
            <p14:sldId id="4961"/>
            <p14:sldId id="4992"/>
            <p14:sldId id="4965"/>
            <p14:sldId id="4960"/>
            <p14:sldId id="4966"/>
            <p14:sldId id="2134805714"/>
            <p14:sldId id="2134805715"/>
          </p14:sldIdLst>
        </p14:section>
        <p14:section name="Exam Prep" id="{D377150E-E539-4D82-85D9-EAAE6F5ADDF6}">
          <p14:sldIdLst>
            <p14:sldId id="4950"/>
            <p14:sldId id="4926"/>
            <p14:sldId id="4994"/>
            <p14:sldId id="4928"/>
            <p14:sldId id="4995"/>
            <p14:sldId id="4929"/>
            <p14:sldId id="4930"/>
            <p14:sldId id="4931"/>
            <p14:sldId id="4932"/>
            <p14:sldId id="4956"/>
            <p14:sldId id="4999"/>
            <p14:sldId id="5027"/>
            <p14:sldId id="5000"/>
            <p14:sldId id="5001"/>
            <p14:sldId id="5002"/>
            <p14:sldId id="5003"/>
            <p14:sldId id="5004"/>
            <p14:sldId id="5005"/>
            <p14:sldId id="5006"/>
            <p14:sldId id="4952"/>
            <p14:sldId id="5008"/>
            <p14:sldId id="2076137031"/>
            <p14:sldId id="2076137037"/>
            <p14:sldId id="20761370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01" autoAdjust="0"/>
    <p:restoredTop sz="95256" autoAdjust="0"/>
  </p:normalViewPr>
  <p:slideViewPr>
    <p:cSldViewPr snapToGrid="0" snapToObjects="1">
      <p:cViewPr varScale="1">
        <p:scale>
          <a:sx n="150" d="100"/>
          <a:sy n="150" d="100"/>
        </p:scale>
        <p:origin x="180" y="1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67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23246-C931-4730-A4A2-BFED4E238903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B9C95-065E-427E-B067-A9D5E886345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4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098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1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75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327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509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1943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62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279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7556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81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845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2232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116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038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5689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282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171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387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3862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5828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5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5549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406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333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970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733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22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48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83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54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76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06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780" y="428151"/>
            <a:ext cx="7854454" cy="2106045"/>
          </a:xfrm>
        </p:spPr>
        <p:txBody>
          <a:bodyPr anchor="b"/>
          <a:lstStyle>
            <a:lvl1pPr algn="r">
              <a:defRPr sz="3000">
                <a:latin typeface="+mj-lt"/>
              </a:defRPr>
            </a:lvl1pPr>
          </a:lstStyle>
          <a:p>
            <a:r>
              <a:rPr lang="en-US"/>
              <a:t>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2704673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5" name="Group 4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6" name="Rectangle 5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6899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3774" y="355600"/>
            <a:ext cx="7527395" cy="23368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3000" spc="0" baseline="0">
                <a:latin typeface="+mj-lt"/>
              </a:defRPr>
            </a:lvl1pPr>
          </a:lstStyle>
          <a:p>
            <a:pPr lvl="0"/>
            <a:r>
              <a:rPr lang="en-US"/>
              <a:t>Up Next:</a:t>
            </a:r>
          </a:p>
          <a:p>
            <a:pPr lvl="0"/>
            <a:r>
              <a:rPr lang="en-US"/>
              <a:t>Title of Upcoming Module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2825971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6" name="Group 5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7" name="Rectangle 6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8332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3476625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25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57837" y="1369402"/>
            <a:ext cx="2360950" cy="5026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222805" indent="0" algn="ctr">
              <a:buNone/>
              <a:defRPr sz="2700">
                <a:latin typeface="+mj-lt"/>
              </a:defRPr>
            </a:lvl2pPr>
            <a:lvl3pPr marL="447132" indent="0" algn="ctr">
              <a:buNone/>
              <a:defRPr sz="2700">
                <a:latin typeface="+mj-lt"/>
              </a:defRPr>
            </a:lvl3pPr>
            <a:lvl4pPr marL="661988" indent="0" algn="ctr">
              <a:buNone/>
              <a:defRPr sz="2700">
                <a:latin typeface="+mj-lt"/>
              </a:defRPr>
            </a:lvl4pPr>
            <a:lvl5pPr marL="822722" indent="0" algn="ctr">
              <a:buNone/>
              <a:defRPr sz="27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48020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86200" y="406908"/>
            <a:ext cx="4846320" cy="4334256"/>
          </a:xfrm>
        </p:spPr>
        <p:txBody>
          <a:bodyPr anchor="ctr"/>
          <a:lstStyle>
            <a:lvl1pPr>
              <a:spcBef>
                <a:spcPts val="1350"/>
              </a:spcBef>
              <a:defRPr sz="1800">
                <a:solidFill>
                  <a:schemeClr val="accent1"/>
                </a:solidFill>
                <a:latin typeface="+mn-lt"/>
              </a:defRPr>
            </a:lvl1pPr>
            <a:lvl2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2711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476625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25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1540964"/>
            <a:ext cx="3471862" cy="3347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2250"/>
              </a:lnSpc>
            </a:pPr>
            <a:r>
              <a:rPr lang="en-US" sz="27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86200" y="406908"/>
            <a:ext cx="4846320" cy="4334256"/>
          </a:xfrm>
        </p:spPr>
        <p:txBody>
          <a:bodyPr anchor="ctr"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6153912" y="3291840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7F9276-50F7-3C4E-B586-DCF2A3989FD5}"/>
              </a:ext>
            </a:extLst>
          </p:cNvPr>
          <p:cNvSpPr/>
          <p:nvPr userDrawn="1"/>
        </p:nvSpPr>
        <p:spPr>
          <a:xfrm>
            <a:off x="348020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42622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C152-5D1F-47B5-8951-616F8DA0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9350381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97375" y="1680754"/>
            <a:ext cx="3664957" cy="9227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409576" y="420690"/>
            <a:ext cx="3587750" cy="43021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397375" y="2800005"/>
            <a:ext cx="3664957" cy="130016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820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650276" y="346643"/>
            <a:ext cx="5843453" cy="245847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31671" y="2996249"/>
            <a:ext cx="7480663" cy="5572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j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261310" y="3622677"/>
            <a:ext cx="4621384" cy="8540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1551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Two Column Six Item List with Icons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1173185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19250" y="2333396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19250" y="3493607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772150" y="1173185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772150" y="2328070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772150" y="3493607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628652" y="1267961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628652" y="242633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628652" y="358654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4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4776291" y="1267961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5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4776291" y="242633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4776291" y="358654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34502647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399314" y="1286396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399314" y="2441281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399314" y="3606818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4389122" y="1381172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4389122" y="253954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4389122" y="3699756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173187"/>
            <a:ext cx="3368584" cy="35463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779776" y="35753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6897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638845" y="1288539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638845" y="2443424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638845" y="3608961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628652" y="138331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628652" y="2541688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628652" y="3701899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146767" y="1173187"/>
            <a:ext cx="3368584" cy="35463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0315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Description Text and Three Item Icons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628650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628650" y="2159728"/>
            <a:ext cx="2393224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28650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122127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Content Placeholder 16"/>
          <p:cNvSpPr>
            <a:spLocks noGrp="1"/>
          </p:cNvSpPr>
          <p:nvPr>
            <p:ph sz="quarter" idx="28" hasCustomPrompt="1"/>
          </p:nvPr>
        </p:nvSpPr>
        <p:spPr>
          <a:xfrm>
            <a:off x="6122127" y="2159728"/>
            <a:ext cx="2393223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122127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3375389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31" hasCustomPrompt="1"/>
          </p:nvPr>
        </p:nvSpPr>
        <p:spPr>
          <a:xfrm>
            <a:off x="3375389" y="2159728"/>
            <a:ext cx="2393224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3375389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628650" y="1035980"/>
            <a:ext cx="7886700" cy="92379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1700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Try keeping the text on a slide to a minimum. But sometimes we know descriptions are necessary.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7597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or Image Chunking: Two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280161"/>
            <a:ext cx="3777888" cy="1907177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380116"/>
            <a:ext cx="3777886" cy="120059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4737465" y="1280161"/>
            <a:ext cx="3777885" cy="1907177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37465" y="3380116"/>
            <a:ext cx="3777886" cy="120059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3063557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Circle Icon or Image Chunking: Two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590102" y="1293974"/>
            <a:ext cx="2468880" cy="24688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9996" y="3958614"/>
            <a:ext cx="3089093" cy="6787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5092709" y="1293974"/>
            <a:ext cx="2471051" cy="2471051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83688" y="3958614"/>
            <a:ext cx="3089093" cy="6787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56728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1" y="1515291"/>
            <a:ext cx="2489020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026332" y="1515291"/>
            <a:ext cx="2489019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26333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3327492" y="1515291"/>
            <a:ext cx="2489019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27492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4919578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Circle 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75881" y="1417320"/>
            <a:ext cx="2194560" cy="219456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170133" y="1417320"/>
            <a:ext cx="2201418" cy="2201418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26333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3471291" y="1417320"/>
            <a:ext cx="2201418" cy="2201418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27492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5174199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Four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482386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82386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660274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2541682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4600978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660274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541682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600978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2701825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Circle Icon or Image Chunking: Four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784750" y="1713601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8475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6647201" y="1706783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2738900" y="1713601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4693051" y="1706783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647201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73890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69305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5020475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Only Image Chunking: Six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53439" y="1209308"/>
            <a:ext cx="2023873" cy="115358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53440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851917" y="2965271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51916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6385114" y="1210027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385113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6385113" y="2974690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385113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3617752" y="1209308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617753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3617752" y="2965271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617753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9343354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Three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16872" y="1312749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928814" y="1266060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716872" y="2540388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928814" y="2493699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716872" y="3741353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928814" y="3694664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782296" y="1239386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82296" y="2467024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782296" y="3667989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625E7E1-AB9A-4346-ABB8-E89020A2AC81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54191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Four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137116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3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28650" y="2120113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055589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28650" y="3104667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040144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28650" y="4089221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4024698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536192" y="1118314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6192" y="2101311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6192" y="3085865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6192" y="4070419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397859"/>
            <a:ext cx="35824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/>
            <a:r>
              <a:rPr lang="en-US" sz="12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12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2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12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74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Five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072594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4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28650" y="1811751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1811751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28650" y="2550908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2550908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28650" y="3290065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3290065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534990" y="1118313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4990" y="1857471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4990" y="2596628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4990" y="3335784"/>
            <a:ext cx="0" cy="547437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628650" y="4050322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624918" y="4050322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34990" y="4096041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51BDA66-5CF3-6243-94AB-17DD7EF727B4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8669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740662" y="1532239"/>
            <a:ext cx="3774689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32239"/>
            <a:ext cx="3774689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1322280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105534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662616" y="1532239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0" y="1532239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4662616" y="2994454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28650" y="2994454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57220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876019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572001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9445148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3324634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28651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020616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015580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833372"/>
            <a:ext cx="9144000" cy="331012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412748"/>
            <a:ext cx="4040372" cy="5289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1726"/>
            <a:ext cx="8659395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2" y="1517904"/>
            <a:ext cx="3352328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8758701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936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1839281"/>
            <a:ext cx="4480560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14130"/>
            <a:ext cx="3300984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1726"/>
            <a:ext cx="4032531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1" y="1519936"/>
            <a:ext cx="2924831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663440" y="1834826"/>
            <a:ext cx="4480560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63439" y="1414130"/>
            <a:ext cx="3300347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98181" y="2021726"/>
            <a:ext cx="4032531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898180" y="1524391"/>
            <a:ext cx="2926080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9726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1839281"/>
            <a:ext cx="5888737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" y="1414130"/>
            <a:ext cx="4042022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0824"/>
            <a:ext cx="5404131" cy="2926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1" y="1517904"/>
            <a:ext cx="3498989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88736" y="1839281"/>
            <a:ext cx="3255264" cy="3304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023144" y="2020824"/>
            <a:ext cx="2919688" cy="292608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</p:spTree>
    <p:extLst>
      <p:ext uri="{BB962C8B-B14F-4D97-AF65-F5344CB8AC3E}">
        <p14:creationId xmlns:p14="http://schemas.microsoft.com/office/powerpoint/2010/main" val="7369247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96995" y="2356791"/>
            <a:ext cx="2910051" cy="4937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27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Code Title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3306726" y="449214"/>
            <a:ext cx="5837275" cy="46942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06725" y="1"/>
            <a:ext cx="4051005" cy="45925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555996" y="627321"/>
            <a:ext cx="5377693" cy="431043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3593805" y="93449"/>
            <a:ext cx="2635437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057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449214"/>
            <a:ext cx="9144001" cy="46942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3997842" cy="45925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" y="531444"/>
            <a:ext cx="8666386" cy="43971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68" y="125907"/>
            <a:ext cx="3382031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8375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463040"/>
            <a:ext cx="8732547" cy="3483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6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411971088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 and Descri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463040"/>
            <a:ext cx="8732547" cy="3483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600" b="0" i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2991870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defRPr sz="16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1721576"/>
            <a:ext cx="9144001" cy="196218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282994"/>
            <a:ext cx="3010698" cy="59634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" y="1879340"/>
            <a:ext cx="8687651" cy="161641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68" y="1376444"/>
            <a:ext cx="2417469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2" y="3683757"/>
            <a:ext cx="9144002" cy="14597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01168" y="3758184"/>
            <a:ext cx="8687650" cy="118857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&gt; Console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6476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" y="3172969"/>
            <a:ext cx="9144002" cy="1970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141" y="3363373"/>
            <a:ext cx="8741691" cy="407874"/>
          </a:xfrm>
        </p:spPr>
        <p:txBody>
          <a:bodyPr>
            <a:noAutofit/>
          </a:bodyPr>
          <a:lstStyle>
            <a:lvl1pPr algn="l"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201141" y="3835400"/>
            <a:ext cx="8741691" cy="106578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15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19457"/>
            <a:ext cx="8741691" cy="278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80488442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" y="3172969"/>
            <a:ext cx="9144002" cy="1970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141" y="3363373"/>
            <a:ext cx="8741691" cy="407874"/>
          </a:xfrm>
        </p:spPr>
        <p:txBody>
          <a:bodyPr/>
          <a:lstStyle>
            <a:lvl1pPr algn="l"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19457"/>
            <a:ext cx="8741691" cy="278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01141" y="3835400"/>
            <a:ext cx="8741691" cy="106578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530355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024128"/>
            <a:ext cx="8732547" cy="3886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18556788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024128"/>
            <a:ext cx="8732547" cy="3886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132320137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81144" y="0"/>
            <a:ext cx="4562856" cy="5143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28600"/>
            <a:ext cx="4114827" cy="46405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05250" y="228600"/>
            <a:ext cx="4238244" cy="4640580"/>
          </a:xfrm>
          <a:prstGeom prst="rect">
            <a:avLst/>
          </a:prstGeom>
        </p:spPr>
        <p:txBody>
          <a:bodyPr>
            <a:noAutofit/>
          </a:bodyPr>
          <a:lstStyle>
            <a:lvl1pPr marL="133668" indent="-179388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4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90359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: Dark Half Page Vertical with Poi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81144" y="0"/>
            <a:ext cx="4562856" cy="5143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28600"/>
            <a:ext cx="4114827" cy="464111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05250" y="228600"/>
            <a:ext cx="4236732" cy="4641112"/>
          </a:xfrm>
          <a:prstGeom prst="rect">
            <a:avLst/>
          </a:prstGeom>
        </p:spPr>
        <p:txBody>
          <a:bodyPr>
            <a:noAutofit/>
          </a:bodyPr>
          <a:lstStyle>
            <a:lvl1pPr marL="133668" indent="-179388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4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13987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73530" y="351790"/>
            <a:ext cx="2809167" cy="44399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7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586003" indent="-288930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83074" indent="-286898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096724" indent="-213648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096722" indent="0" algn="r">
              <a:buFont typeface="Myriad Pro" panose="020B0503030403020204" pitchFamily="34" charset="0"/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36188" y="351790"/>
            <a:ext cx="0" cy="4439921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3789682" y="748738"/>
            <a:ext cx="4927599" cy="364602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7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</a:t>
            </a:r>
            <a:r>
              <a:rPr lang="en-US"/>
              <a:t>Click </a:t>
            </a:r>
            <a:br>
              <a:rPr lang="en-US"/>
            </a:br>
            <a:r>
              <a:rPr lang="en-US"/>
              <a:t>Icon </a:t>
            </a:r>
            <a:r>
              <a:rPr lang="en-US" dirty="0"/>
              <a:t>to Add Graphic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AC30AE-4042-DF40-A45C-5A097F76AB5C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91221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416561" y="351790"/>
            <a:ext cx="2692401" cy="44399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27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456940" y="351790"/>
            <a:ext cx="0" cy="4439921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804920" y="351790"/>
            <a:ext cx="4881880" cy="44399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04069" indent="-14208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52500" indent="-130175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2F3F88-D25E-3D41-A795-440430B54F92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98569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650" y="1219201"/>
            <a:ext cx="2622551" cy="3413523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27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38220" y="1219201"/>
            <a:ext cx="0" cy="341352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804920" y="1219201"/>
            <a:ext cx="4881880" cy="341352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04069" indent="-14208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52500" indent="-130175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870448" y="35753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185255-18F2-E04A-BB77-58C1D7B2DA1E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03141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34720" y="1219201"/>
            <a:ext cx="2980630" cy="341352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7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345755" y="1219201"/>
            <a:ext cx="0" cy="341352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219201"/>
            <a:ext cx="4528141" cy="341352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222799" indent="0" algn="r">
              <a:buSzPct val="100000"/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447122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661972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822701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899874-47B9-A54E-8607-0E9834DFB839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58306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023360" y="361950"/>
            <a:ext cx="4754880" cy="441960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35819" indent="-17383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73138" indent="-150813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3616959" cy="51435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23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970C94-AB62-154E-9ED6-88180435724F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99317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2424" y="1684058"/>
            <a:ext cx="5084064" cy="559404"/>
          </a:xfrm>
        </p:spPr>
        <p:txBody>
          <a:bodyPr anchor="b">
            <a:noAutofit/>
          </a:bodyPr>
          <a:lstStyle>
            <a:lvl1pPr algn="l">
              <a:defRPr sz="250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15965" y="1466220"/>
            <a:ext cx="2165329" cy="2165329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20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392424" y="2435485"/>
            <a:ext cx="5084064" cy="190791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4963A0-2F0D-CA43-B501-A09765E44E64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7781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223646"/>
            <a:ext cx="0" cy="348043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4876" y="1223646"/>
            <a:ext cx="3963924" cy="33782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one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04876" y="1676400"/>
            <a:ext cx="3963925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75200" y="1223646"/>
            <a:ext cx="3963924" cy="33782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two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75201" y="1676400"/>
            <a:ext cx="3964762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6D7B9A-E0F4-3B42-B53A-8A55D1356491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15432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223646"/>
            <a:ext cx="0" cy="348043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4875" y="1223646"/>
            <a:ext cx="3963924" cy="33782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first thing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04875" y="1676400"/>
            <a:ext cx="3963926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75201" y="1223646"/>
            <a:ext cx="3963924" cy="33782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second thing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75202" y="1676400"/>
            <a:ext cx="3963924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545329-2804-9544-8A45-437649388D63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19777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94485" y="875744"/>
            <a:ext cx="5955030" cy="3392012"/>
          </a:xfrm>
        </p:spPr>
        <p:txBody>
          <a:bodyPr/>
          <a:lstStyle>
            <a:lvl1pPr>
              <a:lnSpc>
                <a:spcPct val="100000"/>
              </a:lnSpc>
              <a:defRPr sz="3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201562071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791848"/>
            <a:ext cx="7528560" cy="1951353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4"/>
                </a:solidFill>
                <a:effectLst/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short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2903857"/>
            <a:ext cx="7528560" cy="408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034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781688"/>
            <a:ext cx="7528560" cy="2550793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6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longer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3462657"/>
            <a:ext cx="7528560" cy="408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76247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1442720"/>
            <a:ext cx="7528560" cy="589280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4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Word to define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2172337"/>
            <a:ext cx="7528560" cy="19729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spc="0" baseline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808038" y="4710168"/>
            <a:ext cx="7528243" cy="31908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Citation: Author/Source, Title, Link/Short Url</a:t>
            </a:r>
          </a:p>
        </p:txBody>
      </p:sp>
    </p:spTree>
    <p:extLst>
      <p:ext uri="{BB962C8B-B14F-4D97-AF65-F5344CB8AC3E}">
        <p14:creationId xmlns:p14="http://schemas.microsoft.com/office/powerpoint/2010/main" val="402327618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9288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Rectangle 10"/>
          <p:cNvSpPr/>
          <p:nvPr userDrawn="1"/>
        </p:nvSpPr>
        <p:spPr>
          <a:xfrm>
            <a:off x="1157288" y="1906796"/>
            <a:ext cx="1714500" cy="1437794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74588" y="1906796"/>
            <a:ext cx="4582873" cy="518149"/>
          </a:xfrm>
        </p:spPr>
        <p:txBody>
          <a:bodyPr anchor="b">
            <a:noAutofit/>
          </a:bodyPr>
          <a:lstStyle>
            <a:lvl1pPr algn="l">
              <a:defRPr sz="23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274587" y="2503504"/>
            <a:ext cx="3683726" cy="476778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1800" b="0" i="0" spc="0" baseline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274588" y="2988417"/>
            <a:ext cx="3683725" cy="356173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0088" y="2262969"/>
            <a:ext cx="942249" cy="72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20007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3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055589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040144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4024698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072593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055589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 userDrawn="1"/>
        </p:nvSpPr>
        <p:spPr>
          <a:xfrm>
            <a:off x="525728" y="3038585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 userDrawn="1"/>
        </p:nvSpPr>
        <p:spPr>
          <a:xfrm>
            <a:off x="525728" y="4021581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1135509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2118505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80476" y="3101501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580476" y="4084497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41776617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455365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438361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42291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455365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438361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 userDrawn="1"/>
        </p:nvSpPr>
        <p:spPr>
          <a:xfrm>
            <a:off x="525728" y="3421357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1518281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2501277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80476" y="3484273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413531797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95509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938092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955096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938092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2018012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3001008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4130554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95509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938092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955096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938092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2018012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3001008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403284053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801072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372705"/>
            <a:ext cx="7368382" cy="426146"/>
          </a:xfrm>
        </p:spPr>
        <p:txBody>
          <a:bodyPr anchor="ctr"/>
          <a:lstStyle>
            <a:lvl1pPr marL="0" indent="0">
              <a:buNone/>
              <a:defRPr sz="2250" baseline="0">
                <a:latin typeface="+mj-lt"/>
              </a:defRPr>
            </a:lvl1pPr>
          </a:lstStyle>
          <a:p>
            <a:pPr lvl="0"/>
            <a:r>
              <a:rPr lang="en-US"/>
              <a:t>Click to Add Subtitle in Title Case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3774" y="177800"/>
            <a:ext cx="7527395" cy="6096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3000" spc="0" baseline="0">
                <a:latin typeface="+mj-lt"/>
              </a:defRPr>
            </a:lvl1pPr>
          </a:lstStyle>
          <a:p>
            <a:pPr lvl="0"/>
            <a:r>
              <a:rPr lang="en-US"/>
              <a:t>Click to Add Slide Title in Title Case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920971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2" name="TextBox 1"/>
          <p:cNvSpPr txBox="1"/>
          <p:nvPr userDrawn="1"/>
        </p:nvSpPr>
        <p:spPr>
          <a:xfrm>
            <a:off x="1282148" y="546652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186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546410" y="2269775"/>
            <a:ext cx="8033004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8069" y="399214"/>
            <a:ext cx="7698800" cy="1758521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buNone/>
              <a:defRPr sz="3400" spc="0" baseline="0">
                <a:latin typeface="+mj-lt"/>
              </a:defRPr>
            </a:lvl1pPr>
          </a:lstStyle>
          <a:p>
            <a:pPr lvl="0"/>
            <a:r>
              <a:rPr lang="en-US"/>
              <a:t>Title of Course in Title Case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31522" y="2389463"/>
            <a:ext cx="7665347" cy="412343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>
              <a:buNone/>
              <a:defRPr sz="2250" spc="0" baseline="0">
                <a:latin typeface="+mj-lt"/>
              </a:defRPr>
            </a:lvl1pPr>
          </a:lstStyle>
          <a:p>
            <a:pPr lvl="0"/>
            <a:r>
              <a:rPr lang="en-US"/>
              <a:t>Module Two Title 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46961" y="3457302"/>
            <a:ext cx="4789820" cy="30449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1800" b="0" i="0" spc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46961" y="3761792"/>
            <a:ext cx="4789819" cy="341857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2346325" y="4249465"/>
            <a:ext cx="4790455" cy="412644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@authortwitter    www.authorsite.com</a:t>
            </a:r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731522" y="3244789"/>
            <a:ext cx="1417320" cy="14173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1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998464" y="-6035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2" name="Rectangle 1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6387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9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29.xml"/><Relationship Id="rId34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55.xml"/><Relationship Id="rId50" Type="http://schemas.openxmlformats.org/officeDocument/2006/relationships/slideLayout" Target="../slideLayouts/slideLayout58.xml"/><Relationship Id="rId55" Type="http://schemas.openxmlformats.org/officeDocument/2006/relationships/slideLayout" Target="../slideLayouts/slideLayout63.xml"/><Relationship Id="rId63" Type="http://schemas.microsoft.com/office/2007/relationships/hdphoto" Target="../media/hdphoto1.wdp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40.xml"/><Relationship Id="rId37" Type="http://schemas.openxmlformats.org/officeDocument/2006/relationships/slideLayout" Target="../slideLayouts/slideLayout45.xml"/><Relationship Id="rId40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53.xml"/><Relationship Id="rId53" Type="http://schemas.openxmlformats.org/officeDocument/2006/relationships/slideLayout" Target="../slideLayouts/slideLayout61.xml"/><Relationship Id="rId58" Type="http://schemas.openxmlformats.org/officeDocument/2006/relationships/slideLayout" Target="../slideLayouts/slideLayout66.xml"/><Relationship Id="rId5" Type="http://schemas.openxmlformats.org/officeDocument/2006/relationships/slideLayout" Target="../slideLayouts/slideLayout13.xml"/><Relationship Id="rId61" Type="http://schemas.openxmlformats.org/officeDocument/2006/relationships/theme" Target="../theme/theme2.xml"/><Relationship Id="rId1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Relationship Id="rId30" Type="http://schemas.openxmlformats.org/officeDocument/2006/relationships/slideLayout" Target="../slideLayouts/slideLayout38.xml"/><Relationship Id="rId35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51.xml"/><Relationship Id="rId48" Type="http://schemas.openxmlformats.org/officeDocument/2006/relationships/slideLayout" Target="../slideLayouts/slideLayout56.xml"/><Relationship Id="rId56" Type="http://schemas.openxmlformats.org/officeDocument/2006/relationships/slideLayout" Target="../slideLayouts/slideLayout64.xml"/><Relationship Id="rId8" Type="http://schemas.openxmlformats.org/officeDocument/2006/relationships/slideLayout" Target="../slideLayouts/slideLayout16.xml"/><Relationship Id="rId51" Type="http://schemas.openxmlformats.org/officeDocument/2006/relationships/slideLayout" Target="../slideLayouts/slideLayout59.xml"/><Relationship Id="rId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33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6.xml"/><Relationship Id="rId46" Type="http://schemas.openxmlformats.org/officeDocument/2006/relationships/slideLayout" Target="../slideLayouts/slideLayout54.xml"/><Relationship Id="rId59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8.xml"/><Relationship Id="rId41" Type="http://schemas.openxmlformats.org/officeDocument/2006/relationships/slideLayout" Target="../slideLayouts/slideLayout49.xml"/><Relationship Id="rId54" Type="http://schemas.openxmlformats.org/officeDocument/2006/relationships/slideLayout" Target="../slideLayouts/slideLayout62.xml"/><Relationship Id="rId6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44.xml"/><Relationship Id="rId49" Type="http://schemas.openxmlformats.org/officeDocument/2006/relationships/slideLayout" Target="../slideLayouts/slideLayout57.xml"/><Relationship Id="rId57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18.xml"/><Relationship Id="rId31" Type="http://schemas.openxmlformats.org/officeDocument/2006/relationships/slideLayout" Target="../slideLayouts/slideLayout39.xml"/><Relationship Id="rId44" Type="http://schemas.openxmlformats.org/officeDocument/2006/relationships/slideLayout" Target="../slideLayouts/slideLayout52.xml"/><Relationship Id="rId52" Type="http://schemas.openxmlformats.org/officeDocument/2006/relationships/slideLayout" Target="../slideLayouts/slideLayout60.xml"/><Relationship Id="rId6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28149"/>
            <a:ext cx="7886700" cy="407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2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6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117" y="4612098"/>
            <a:ext cx="337368" cy="337368"/>
          </a:xfrm>
          <a:prstGeom prst="rect">
            <a:avLst/>
          </a:prstGeom>
        </p:spPr>
      </p:pic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6036734" y="-640080"/>
            <a:ext cx="3107267" cy="539722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200" baseline="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  <a:p>
            <a:pPr marL="0" marR="0" lvl="0" indent="0" algn="r" defTabSz="29300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Myriad Pro" panose="020B0503030403020204" pitchFamily="34" charset="0"/>
              <a:buNone/>
              <a:tabLst/>
              <a:defRPr/>
            </a:pPr>
            <a:r>
              <a:rPr lang="en-US" sz="120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200" baseline="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200" b="1" dirty="0">
                <a:solidFill>
                  <a:schemeClr val="bg2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</p:txBody>
      </p:sp>
    </p:spTree>
    <p:extLst>
      <p:ext uri="{BB962C8B-B14F-4D97-AF65-F5344CB8AC3E}">
        <p14:creationId xmlns:p14="http://schemas.microsoft.com/office/powerpoint/2010/main" val="1624751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  <p:sldLayoutId id="2147483709" r:id="rId50"/>
    <p:sldLayoutId id="2147483710" r:id="rId51"/>
    <p:sldLayoutId id="2147483711" r:id="rId52"/>
    <p:sldLayoutId id="2147483712" r:id="rId53"/>
    <p:sldLayoutId id="2147483713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862" marR="0" indent="-42862" algn="l" defTabSz="439491" rtl="0" eaLnBrk="1" fontAlgn="auto" latinLnBrk="0" hangingPunct="1">
        <a:lnSpc>
          <a:spcPct val="100000"/>
        </a:lnSpc>
        <a:spcBef>
          <a:spcPts val="135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39491" marR="0" indent="-216692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Lucida Grande"/>
        <a:buChar char="-"/>
        <a:tabLst/>
        <a:defRPr sz="1500" b="0" i="0" kern="1200" baseline="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2pPr>
      <a:lvl3pPr marL="662290" marR="0" indent="-215168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Lucida Grande"/>
        <a:buChar char="•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3pPr>
      <a:lvl4pPr marL="900091" marR="0" indent="-238119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4pPr>
      <a:lvl5pPr marL="1028675" marR="0" indent="-205974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5pPr>
      <a:lvl6pPr marL="1289415" marR="0" indent="-219070" algn="l" defTabSz="439491" rtl="0" eaLnBrk="1" fontAlgn="auto" latinLnBrk="0" hangingPunct="1">
        <a:lnSpc>
          <a:spcPct val="100000"/>
        </a:lnSpc>
        <a:spcBef>
          <a:spcPts val="336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1502531" marR="0" indent="-216689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1714457" marR="0" indent="-211926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1928765" marR="0" indent="-214308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7938" y="7145"/>
            <a:ext cx="5696959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AZ-500: Microsoft Azure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Security Technologies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D1279-53D0-41D0-82C7-3ED8F843C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285" y="1377894"/>
            <a:ext cx="2921995" cy="29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3076" name="Picture 4" descr="Infographic of Azure AD B2C identity providers and downstream applications">
            <a:extLst>
              <a:ext uri="{FF2B5EF4-FFF2-40B4-BE49-F238E27FC236}">
                <a16:creationId xmlns:a16="http://schemas.microsoft.com/office/drawing/2014/main" id="{11163AB9-941D-4E14-BA8E-6C91FD37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50" y="716830"/>
            <a:ext cx="8618899" cy="394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8B5CD34-5572-4131-AFEA-8DE4C0F4B4D3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AD B2C</a:t>
            </a:r>
          </a:p>
        </p:txBody>
      </p:sp>
    </p:spTree>
    <p:extLst>
      <p:ext uri="{BB962C8B-B14F-4D97-AF65-F5344CB8AC3E}">
        <p14:creationId xmlns:p14="http://schemas.microsoft.com/office/powerpoint/2010/main" val="83647366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1026" name="Picture 2" descr="Secure hybrid network architecture with Active Directory">
            <a:extLst>
              <a:ext uri="{FF2B5EF4-FFF2-40B4-BE49-F238E27FC236}">
                <a16:creationId xmlns:a16="http://schemas.microsoft.com/office/drawing/2014/main" id="{28F9BA7E-5A8C-4490-9B67-89B11CE3C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14" y="1033361"/>
            <a:ext cx="8331972" cy="375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437AE03-4439-45CC-9922-C6888F7C3547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AD Domain Services</a:t>
            </a:r>
          </a:p>
        </p:txBody>
      </p:sp>
    </p:spTree>
    <p:extLst>
      <p:ext uri="{BB962C8B-B14F-4D97-AF65-F5344CB8AC3E}">
        <p14:creationId xmlns:p14="http://schemas.microsoft.com/office/powerpoint/2010/main" val="95387975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3074" name="Picture 2" descr="What is Azure AD Connect">
            <a:extLst>
              <a:ext uri="{FF2B5EF4-FFF2-40B4-BE49-F238E27FC236}">
                <a16:creationId xmlns:a16="http://schemas.microsoft.com/office/drawing/2014/main" id="{04A6234E-FD4F-4034-A261-8DC31CDE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131" y="523874"/>
            <a:ext cx="6445988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A0981BC-D5EA-495A-A99F-99432915AF2D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AD Connect</a:t>
            </a:r>
          </a:p>
        </p:txBody>
      </p:sp>
    </p:spTree>
    <p:extLst>
      <p:ext uri="{BB962C8B-B14F-4D97-AF65-F5344CB8AC3E}">
        <p14:creationId xmlns:p14="http://schemas.microsoft.com/office/powerpoint/2010/main" val="128070866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5122" name="Picture 2" descr="Azure AD Pass-through Authentication">
            <a:extLst>
              <a:ext uri="{FF2B5EF4-FFF2-40B4-BE49-F238E27FC236}">
                <a16:creationId xmlns:a16="http://schemas.microsoft.com/office/drawing/2014/main" id="{0C0D8404-1B55-48A4-A0B8-9A7B04300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4" y="627551"/>
            <a:ext cx="8581292" cy="388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F82E48D-F5EF-473F-B879-E0525E3FEA62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Passthrough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111302820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7170" name="Picture 2" descr="What is Azure AD Connect">
            <a:extLst>
              <a:ext uri="{FF2B5EF4-FFF2-40B4-BE49-F238E27FC236}">
                <a16:creationId xmlns:a16="http://schemas.microsoft.com/office/drawing/2014/main" id="{75FCDD0B-C609-49AD-930B-B658A7ED1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4" y="648662"/>
            <a:ext cx="7737231" cy="430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5CF7956-E6F3-4FA1-920A-A72823C1273B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ADFS Federation</a:t>
            </a:r>
          </a:p>
        </p:txBody>
      </p:sp>
    </p:spTree>
    <p:extLst>
      <p:ext uri="{BB962C8B-B14F-4D97-AF65-F5344CB8AC3E}">
        <p14:creationId xmlns:p14="http://schemas.microsoft.com/office/powerpoint/2010/main" val="9686384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PIM</a:t>
            </a:r>
          </a:p>
        </p:txBody>
      </p:sp>
      <p:pic>
        <p:nvPicPr>
          <p:cNvPr id="2050" name="Picture 2" descr="Azure AD Privileged Identity Management elevated access workflow">
            <a:extLst>
              <a:ext uri="{FF2B5EF4-FFF2-40B4-BE49-F238E27FC236}">
                <a16:creationId xmlns:a16="http://schemas.microsoft.com/office/drawing/2014/main" id="{AEA13155-61F6-49F1-80C1-86459D434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481" y="731838"/>
            <a:ext cx="4237037" cy="421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820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 Platform Protection</a:t>
            </a:r>
          </a:p>
        </p:txBody>
      </p:sp>
    </p:spTree>
    <p:extLst>
      <p:ext uri="{BB962C8B-B14F-4D97-AF65-F5344CB8AC3E}">
        <p14:creationId xmlns:p14="http://schemas.microsoft.com/office/powerpoint/2010/main" val="2301624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NSGs and ASGs</a:t>
            </a:r>
          </a:p>
        </p:txBody>
      </p:sp>
      <p:pic>
        <p:nvPicPr>
          <p:cNvPr id="3074" name="Picture 2" descr="ASG">
            <a:extLst>
              <a:ext uri="{FF2B5EF4-FFF2-40B4-BE49-F238E27FC236}">
                <a16:creationId xmlns:a16="http://schemas.microsoft.com/office/drawing/2014/main" id="{EE0EEFB2-EC79-4B13-AF6D-7A36C7941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58" y="609600"/>
            <a:ext cx="8063883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70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E9AE8B-E82D-AC48-A825-1D3B7DB90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706" y="533399"/>
            <a:ext cx="6456588" cy="450374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BE4FD7B-26FB-46B7-9AD7-AC47AE05A86D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Multi-Region 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95634924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E19C9-3454-7142-9E2E-A6588FFA8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" y="502901"/>
            <a:ext cx="8732520" cy="45502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D18150-8B3F-4CC8-A810-FE7E8F20BF0C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Multi-Region 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124834171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AAA Model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451033D-5949-4558-AEC5-DA723B3ECD88}"/>
              </a:ext>
            </a:extLst>
          </p:cNvPr>
          <p:cNvSpPr/>
          <p:nvPr/>
        </p:nvSpPr>
        <p:spPr>
          <a:xfrm>
            <a:off x="1531867" y="807388"/>
            <a:ext cx="6096000" cy="743535"/>
          </a:xfrm>
          <a:custGeom>
            <a:avLst/>
            <a:gdLst>
              <a:gd name="connsiteX0" fmla="*/ 0 w 6096000"/>
              <a:gd name="connsiteY0" fmla="*/ 123925 h 743535"/>
              <a:gd name="connsiteX1" fmla="*/ 123925 w 6096000"/>
              <a:gd name="connsiteY1" fmla="*/ 0 h 743535"/>
              <a:gd name="connsiteX2" fmla="*/ 5972075 w 6096000"/>
              <a:gd name="connsiteY2" fmla="*/ 0 h 743535"/>
              <a:gd name="connsiteX3" fmla="*/ 6096000 w 6096000"/>
              <a:gd name="connsiteY3" fmla="*/ 123925 h 743535"/>
              <a:gd name="connsiteX4" fmla="*/ 6096000 w 6096000"/>
              <a:gd name="connsiteY4" fmla="*/ 619610 h 743535"/>
              <a:gd name="connsiteX5" fmla="*/ 5972075 w 6096000"/>
              <a:gd name="connsiteY5" fmla="*/ 743535 h 743535"/>
              <a:gd name="connsiteX6" fmla="*/ 123925 w 6096000"/>
              <a:gd name="connsiteY6" fmla="*/ 743535 h 743535"/>
              <a:gd name="connsiteX7" fmla="*/ 0 w 6096000"/>
              <a:gd name="connsiteY7" fmla="*/ 619610 h 743535"/>
              <a:gd name="connsiteX8" fmla="*/ 0 w 6096000"/>
              <a:gd name="connsiteY8" fmla="*/ 123925 h 74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743535">
                <a:moveTo>
                  <a:pt x="0" y="123925"/>
                </a:moveTo>
                <a:cubicBezTo>
                  <a:pt x="0" y="55483"/>
                  <a:pt x="55483" y="0"/>
                  <a:pt x="123925" y="0"/>
                </a:cubicBezTo>
                <a:lnTo>
                  <a:pt x="5972075" y="0"/>
                </a:lnTo>
                <a:cubicBezTo>
                  <a:pt x="6040517" y="0"/>
                  <a:pt x="6096000" y="55483"/>
                  <a:pt x="6096000" y="123925"/>
                </a:cubicBezTo>
                <a:lnTo>
                  <a:pt x="6096000" y="619610"/>
                </a:lnTo>
                <a:cubicBezTo>
                  <a:pt x="6096000" y="688052"/>
                  <a:pt x="6040517" y="743535"/>
                  <a:pt x="5972075" y="743535"/>
                </a:cubicBezTo>
                <a:lnTo>
                  <a:pt x="123925" y="743535"/>
                </a:lnTo>
                <a:cubicBezTo>
                  <a:pt x="55483" y="743535"/>
                  <a:pt x="0" y="688052"/>
                  <a:pt x="0" y="619610"/>
                </a:cubicBezTo>
                <a:lnTo>
                  <a:pt x="0" y="12392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4406" tIns="154406" rIns="154406" bIns="154406" numCol="1" spcCol="1270" anchor="ctr" anchorCtr="0">
            <a:noAutofit/>
          </a:bodyPr>
          <a:lstStyle/>
          <a:p>
            <a:pPr marL="0" lvl="0" indent="0" algn="l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100" kern="1200" dirty="0"/>
              <a:t>Authentication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D0BDAE3-2350-4D69-875F-0822287C567C}"/>
              </a:ext>
            </a:extLst>
          </p:cNvPr>
          <p:cNvSpPr/>
          <p:nvPr/>
        </p:nvSpPr>
        <p:spPr>
          <a:xfrm>
            <a:off x="1531867" y="1550923"/>
            <a:ext cx="6096000" cy="513360"/>
          </a:xfrm>
          <a:custGeom>
            <a:avLst/>
            <a:gdLst>
              <a:gd name="connsiteX0" fmla="*/ 0 w 6096000"/>
              <a:gd name="connsiteY0" fmla="*/ 0 h 513360"/>
              <a:gd name="connsiteX1" fmla="*/ 6096000 w 6096000"/>
              <a:gd name="connsiteY1" fmla="*/ 0 h 513360"/>
              <a:gd name="connsiteX2" fmla="*/ 6096000 w 6096000"/>
              <a:gd name="connsiteY2" fmla="*/ 513360 h 513360"/>
              <a:gd name="connsiteX3" fmla="*/ 0 w 6096000"/>
              <a:gd name="connsiteY3" fmla="*/ 513360 h 513360"/>
              <a:gd name="connsiteX4" fmla="*/ 0 w 6096000"/>
              <a:gd name="connsiteY4" fmla="*/ 0 h 51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513360">
                <a:moveTo>
                  <a:pt x="0" y="0"/>
                </a:moveTo>
                <a:lnTo>
                  <a:pt x="6096000" y="0"/>
                </a:lnTo>
                <a:lnTo>
                  <a:pt x="6096000" y="513360"/>
                </a:lnTo>
                <a:lnTo>
                  <a:pt x="0" y="51336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39370" rIns="220472" bIns="39370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2400" kern="1200" dirty="0"/>
              <a:t>Identity verification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05E736C-9CC5-4AC5-A10D-9865053AE317}"/>
              </a:ext>
            </a:extLst>
          </p:cNvPr>
          <p:cNvSpPr/>
          <p:nvPr/>
        </p:nvSpPr>
        <p:spPr>
          <a:xfrm>
            <a:off x="1531867" y="2064283"/>
            <a:ext cx="6096000" cy="743535"/>
          </a:xfrm>
          <a:custGeom>
            <a:avLst/>
            <a:gdLst>
              <a:gd name="connsiteX0" fmla="*/ 0 w 6096000"/>
              <a:gd name="connsiteY0" fmla="*/ 123925 h 743535"/>
              <a:gd name="connsiteX1" fmla="*/ 123925 w 6096000"/>
              <a:gd name="connsiteY1" fmla="*/ 0 h 743535"/>
              <a:gd name="connsiteX2" fmla="*/ 5972075 w 6096000"/>
              <a:gd name="connsiteY2" fmla="*/ 0 h 743535"/>
              <a:gd name="connsiteX3" fmla="*/ 6096000 w 6096000"/>
              <a:gd name="connsiteY3" fmla="*/ 123925 h 743535"/>
              <a:gd name="connsiteX4" fmla="*/ 6096000 w 6096000"/>
              <a:gd name="connsiteY4" fmla="*/ 619610 h 743535"/>
              <a:gd name="connsiteX5" fmla="*/ 5972075 w 6096000"/>
              <a:gd name="connsiteY5" fmla="*/ 743535 h 743535"/>
              <a:gd name="connsiteX6" fmla="*/ 123925 w 6096000"/>
              <a:gd name="connsiteY6" fmla="*/ 743535 h 743535"/>
              <a:gd name="connsiteX7" fmla="*/ 0 w 6096000"/>
              <a:gd name="connsiteY7" fmla="*/ 619610 h 743535"/>
              <a:gd name="connsiteX8" fmla="*/ 0 w 6096000"/>
              <a:gd name="connsiteY8" fmla="*/ 123925 h 74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743535">
                <a:moveTo>
                  <a:pt x="0" y="123925"/>
                </a:moveTo>
                <a:cubicBezTo>
                  <a:pt x="0" y="55483"/>
                  <a:pt x="55483" y="0"/>
                  <a:pt x="123925" y="0"/>
                </a:cubicBezTo>
                <a:lnTo>
                  <a:pt x="5972075" y="0"/>
                </a:lnTo>
                <a:cubicBezTo>
                  <a:pt x="6040517" y="0"/>
                  <a:pt x="6096000" y="55483"/>
                  <a:pt x="6096000" y="123925"/>
                </a:cubicBezTo>
                <a:lnTo>
                  <a:pt x="6096000" y="619610"/>
                </a:lnTo>
                <a:cubicBezTo>
                  <a:pt x="6096000" y="688052"/>
                  <a:pt x="6040517" y="743535"/>
                  <a:pt x="5972075" y="743535"/>
                </a:cubicBezTo>
                <a:lnTo>
                  <a:pt x="123925" y="743535"/>
                </a:lnTo>
                <a:cubicBezTo>
                  <a:pt x="55483" y="743535"/>
                  <a:pt x="0" y="688052"/>
                  <a:pt x="0" y="619610"/>
                </a:cubicBezTo>
                <a:lnTo>
                  <a:pt x="0" y="12392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4406" tIns="154406" rIns="154406" bIns="154406" numCol="1" spcCol="1270" anchor="ctr" anchorCtr="0">
            <a:noAutofit/>
          </a:bodyPr>
          <a:lstStyle/>
          <a:p>
            <a:pPr marL="0" lvl="0" indent="0" algn="l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100" kern="1200" dirty="0"/>
              <a:t>Authorization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EE135D6-880B-45F6-A752-63A70EB1ED30}"/>
              </a:ext>
            </a:extLst>
          </p:cNvPr>
          <p:cNvSpPr/>
          <p:nvPr/>
        </p:nvSpPr>
        <p:spPr>
          <a:xfrm>
            <a:off x="1531867" y="2807818"/>
            <a:ext cx="6096000" cy="513360"/>
          </a:xfrm>
          <a:custGeom>
            <a:avLst/>
            <a:gdLst>
              <a:gd name="connsiteX0" fmla="*/ 0 w 6096000"/>
              <a:gd name="connsiteY0" fmla="*/ 0 h 513360"/>
              <a:gd name="connsiteX1" fmla="*/ 6096000 w 6096000"/>
              <a:gd name="connsiteY1" fmla="*/ 0 h 513360"/>
              <a:gd name="connsiteX2" fmla="*/ 6096000 w 6096000"/>
              <a:gd name="connsiteY2" fmla="*/ 513360 h 513360"/>
              <a:gd name="connsiteX3" fmla="*/ 0 w 6096000"/>
              <a:gd name="connsiteY3" fmla="*/ 513360 h 513360"/>
              <a:gd name="connsiteX4" fmla="*/ 0 w 6096000"/>
              <a:gd name="connsiteY4" fmla="*/ 0 h 51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513360">
                <a:moveTo>
                  <a:pt x="0" y="0"/>
                </a:moveTo>
                <a:lnTo>
                  <a:pt x="6096000" y="0"/>
                </a:lnTo>
                <a:lnTo>
                  <a:pt x="6096000" y="513360"/>
                </a:lnTo>
                <a:lnTo>
                  <a:pt x="0" y="51336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39370" rIns="220472" bIns="39370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2400" kern="1200" dirty="0"/>
              <a:t>Access scope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B6A97AA-EB0B-491E-B0C0-8D4F69C66157}"/>
              </a:ext>
            </a:extLst>
          </p:cNvPr>
          <p:cNvSpPr/>
          <p:nvPr/>
        </p:nvSpPr>
        <p:spPr>
          <a:xfrm>
            <a:off x="1531867" y="3321178"/>
            <a:ext cx="6096000" cy="743535"/>
          </a:xfrm>
          <a:custGeom>
            <a:avLst/>
            <a:gdLst>
              <a:gd name="connsiteX0" fmla="*/ 0 w 6096000"/>
              <a:gd name="connsiteY0" fmla="*/ 123925 h 743535"/>
              <a:gd name="connsiteX1" fmla="*/ 123925 w 6096000"/>
              <a:gd name="connsiteY1" fmla="*/ 0 h 743535"/>
              <a:gd name="connsiteX2" fmla="*/ 5972075 w 6096000"/>
              <a:gd name="connsiteY2" fmla="*/ 0 h 743535"/>
              <a:gd name="connsiteX3" fmla="*/ 6096000 w 6096000"/>
              <a:gd name="connsiteY3" fmla="*/ 123925 h 743535"/>
              <a:gd name="connsiteX4" fmla="*/ 6096000 w 6096000"/>
              <a:gd name="connsiteY4" fmla="*/ 619610 h 743535"/>
              <a:gd name="connsiteX5" fmla="*/ 5972075 w 6096000"/>
              <a:gd name="connsiteY5" fmla="*/ 743535 h 743535"/>
              <a:gd name="connsiteX6" fmla="*/ 123925 w 6096000"/>
              <a:gd name="connsiteY6" fmla="*/ 743535 h 743535"/>
              <a:gd name="connsiteX7" fmla="*/ 0 w 6096000"/>
              <a:gd name="connsiteY7" fmla="*/ 619610 h 743535"/>
              <a:gd name="connsiteX8" fmla="*/ 0 w 6096000"/>
              <a:gd name="connsiteY8" fmla="*/ 123925 h 74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743535">
                <a:moveTo>
                  <a:pt x="0" y="123925"/>
                </a:moveTo>
                <a:cubicBezTo>
                  <a:pt x="0" y="55483"/>
                  <a:pt x="55483" y="0"/>
                  <a:pt x="123925" y="0"/>
                </a:cubicBezTo>
                <a:lnTo>
                  <a:pt x="5972075" y="0"/>
                </a:lnTo>
                <a:cubicBezTo>
                  <a:pt x="6040517" y="0"/>
                  <a:pt x="6096000" y="55483"/>
                  <a:pt x="6096000" y="123925"/>
                </a:cubicBezTo>
                <a:lnTo>
                  <a:pt x="6096000" y="619610"/>
                </a:lnTo>
                <a:cubicBezTo>
                  <a:pt x="6096000" y="688052"/>
                  <a:pt x="6040517" y="743535"/>
                  <a:pt x="5972075" y="743535"/>
                </a:cubicBezTo>
                <a:lnTo>
                  <a:pt x="123925" y="743535"/>
                </a:lnTo>
                <a:cubicBezTo>
                  <a:pt x="55483" y="743535"/>
                  <a:pt x="0" y="688052"/>
                  <a:pt x="0" y="619610"/>
                </a:cubicBezTo>
                <a:lnTo>
                  <a:pt x="0" y="12392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4406" tIns="154406" rIns="154406" bIns="154406" numCol="1" spcCol="1270" anchor="ctr" anchorCtr="0">
            <a:noAutofit/>
          </a:bodyPr>
          <a:lstStyle/>
          <a:p>
            <a:pPr marL="0" lvl="0" indent="0" algn="l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100" kern="1200" dirty="0"/>
              <a:t>Accounting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C7C1A04-372E-4935-AD9C-DCC443D442F1}"/>
              </a:ext>
            </a:extLst>
          </p:cNvPr>
          <p:cNvSpPr/>
          <p:nvPr/>
        </p:nvSpPr>
        <p:spPr>
          <a:xfrm>
            <a:off x="1531867" y="4064713"/>
            <a:ext cx="6096000" cy="753997"/>
          </a:xfrm>
          <a:custGeom>
            <a:avLst/>
            <a:gdLst>
              <a:gd name="connsiteX0" fmla="*/ 0 w 6096000"/>
              <a:gd name="connsiteY0" fmla="*/ 0 h 753997"/>
              <a:gd name="connsiteX1" fmla="*/ 6096000 w 6096000"/>
              <a:gd name="connsiteY1" fmla="*/ 0 h 753997"/>
              <a:gd name="connsiteX2" fmla="*/ 6096000 w 6096000"/>
              <a:gd name="connsiteY2" fmla="*/ 753997 h 753997"/>
              <a:gd name="connsiteX3" fmla="*/ 0 w 6096000"/>
              <a:gd name="connsiteY3" fmla="*/ 753997 h 753997"/>
              <a:gd name="connsiteX4" fmla="*/ 0 w 6096000"/>
              <a:gd name="connsiteY4" fmla="*/ 0 h 753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753997">
                <a:moveTo>
                  <a:pt x="0" y="0"/>
                </a:moveTo>
                <a:lnTo>
                  <a:pt x="6096000" y="0"/>
                </a:lnTo>
                <a:lnTo>
                  <a:pt x="6096000" y="753997"/>
                </a:lnTo>
                <a:lnTo>
                  <a:pt x="0" y="75399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39370" rIns="220472" bIns="39370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2400" kern="1200" dirty="0"/>
              <a:t>Successful and failed </a:t>
            </a:r>
            <a:r>
              <a:rPr lang="en-US" sz="2400" kern="1200" dirty="0" err="1"/>
              <a:t>AuthN</a:t>
            </a:r>
            <a:r>
              <a:rPr lang="en-US" sz="2400" kern="1200" dirty="0"/>
              <a:t> and </a:t>
            </a:r>
            <a:r>
              <a:rPr lang="en-US" sz="2400" kern="1200" dirty="0" err="1"/>
              <a:t>AuthZ</a:t>
            </a:r>
            <a:r>
              <a:rPr lang="en-US" sz="2400" kern="1200" dirty="0"/>
              <a:t> attempts</a:t>
            </a:r>
          </a:p>
        </p:txBody>
      </p:sp>
    </p:spTree>
    <p:extLst>
      <p:ext uri="{BB962C8B-B14F-4D97-AF65-F5344CB8AC3E}">
        <p14:creationId xmlns:p14="http://schemas.microsoft.com/office/powerpoint/2010/main" val="280382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Firewall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E4F63F-5759-42DC-BB88-0CA5C0A61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375" y="818825"/>
            <a:ext cx="7181250" cy="388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36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4098" name="Picture 2" descr="Scope for a role assignment">
            <a:extLst>
              <a:ext uri="{FF2B5EF4-FFF2-40B4-BE49-F238E27FC236}">
                <a16:creationId xmlns:a16="http://schemas.microsoft.com/office/drawing/2014/main" id="{AB69EA8B-9F19-4ABA-86C7-8FD1D1198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604" y="1368357"/>
            <a:ext cx="3280511" cy="362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0CF07D-297E-44CD-9ADB-EB18FDF570B6}"/>
              </a:ext>
            </a:extLst>
          </p:cNvPr>
          <p:cNvSpPr/>
          <p:nvPr/>
        </p:nvSpPr>
        <p:spPr>
          <a:xfrm>
            <a:off x="3583769" y="853126"/>
            <a:ext cx="2447779" cy="5152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93" y="747620"/>
            <a:ext cx="726244" cy="72624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DBBD24A-6DD0-4EFD-9C67-23C422CC1809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Management Scopes</a:t>
            </a:r>
          </a:p>
        </p:txBody>
      </p:sp>
    </p:spTree>
    <p:extLst>
      <p:ext uri="{BB962C8B-B14F-4D97-AF65-F5344CB8AC3E}">
        <p14:creationId xmlns:p14="http://schemas.microsoft.com/office/powerpoint/2010/main" val="248859229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5122" name="Picture 2" descr="Securing Azure services to virtual networks">
            <a:extLst>
              <a:ext uri="{FF2B5EF4-FFF2-40B4-BE49-F238E27FC236}">
                <a16:creationId xmlns:a16="http://schemas.microsoft.com/office/drawing/2014/main" id="{63DAFECA-E69F-4488-B6F8-AD48EAC61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125" y="635000"/>
            <a:ext cx="4953750" cy="431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165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endpoints</a:t>
            </a:r>
          </a:p>
        </p:txBody>
      </p:sp>
      <p:pic>
        <p:nvPicPr>
          <p:cNvPr id="4098" name="Picture 2" descr="Private Endpoints for Azure Storage Overview">
            <a:extLst>
              <a:ext uri="{FF2B5EF4-FFF2-40B4-BE49-F238E27FC236}">
                <a16:creationId xmlns:a16="http://schemas.microsoft.com/office/drawing/2014/main" id="{BD50DD8F-A95A-4CF9-9475-4318B1354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884589"/>
            <a:ext cx="7061200" cy="384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329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 and Networking</a:t>
            </a:r>
          </a:p>
        </p:txBody>
      </p:sp>
    </p:spTree>
    <p:extLst>
      <p:ext uri="{BB962C8B-B14F-4D97-AF65-F5344CB8AC3E}">
        <p14:creationId xmlns:p14="http://schemas.microsoft.com/office/powerpoint/2010/main" val="3052509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and Networking Scenario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1E50453-6BD0-44AE-9E64-B5865E131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" y="763403"/>
            <a:ext cx="9144000" cy="403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3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Security Operations</a:t>
            </a:r>
          </a:p>
        </p:txBody>
      </p:sp>
    </p:spTree>
    <p:extLst>
      <p:ext uri="{BB962C8B-B14F-4D97-AF65-F5344CB8AC3E}">
        <p14:creationId xmlns:p14="http://schemas.microsoft.com/office/powerpoint/2010/main" val="24098290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Security Center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C53B2E-CA4E-4B33-971B-2AE3E7922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699" y="727090"/>
            <a:ext cx="6434127" cy="42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374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Sentinel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2399A-6801-4D5D-A35D-EEAF745BF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499" y="702270"/>
            <a:ext cx="6569001" cy="430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38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Secure Data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423141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and Access Scenario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71F1C2-A040-43FC-AB54-7ABB0E62B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099" y="560553"/>
            <a:ext cx="4793535" cy="452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328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D22C5CE-C966-4031-8A3B-51C95D882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084461"/>
            <a:ext cx="7810500" cy="331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274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Security Operations</a:t>
            </a:r>
          </a:p>
        </p:txBody>
      </p:sp>
    </p:spTree>
    <p:extLst>
      <p:ext uri="{BB962C8B-B14F-4D97-AF65-F5344CB8AC3E}">
        <p14:creationId xmlns:p14="http://schemas.microsoft.com/office/powerpoint/2010/main" val="4115433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Operations Scenario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5E8622-3A60-43B5-B97A-D73CDCCB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54498"/>
            <a:ext cx="6529356" cy="458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445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AZ-500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8802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C7FF28F-EB8B-4223-B466-07E6D5996313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Single Answer Multiple Choice</a:t>
            </a:r>
          </a:p>
        </p:txBody>
      </p:sp>
    </p:spTree>
    <p:extLst>
      <p:ext uri="{BB962C8B-B14F-4D97-AF65-F5344CB8AC3E}">
        <p14:creationId xmlns:p14="http://schemas.microsoft.com/office/powerpoint/2010/main" val="237433642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02EFF-4161-4F93-84DF-99558898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2" y="743892"/>
            <a:ext cx="7856376" cy="412680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ECD8842-F2B1-4C21-B043-A3B0ADA8196E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Multiple Answer Multiple Choice</a:t>
            </a:r>
          </a:p>
        </p:txBody>
      </p:sp>
    </p:spTree>
    <p:extLst>
      <p:ext uri="{BB962C8B-B14F-4D97-AF65-F5344CB8AC3E}">
        <p14:creationId xmlns:p14="http://schemas.microsoft.com/office/powerpoint/2010/main" val="392776204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7BCB865-DC3F-4A23-B7C4-6C25B64A81A7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Repeated Scenario</a:t>
            </a:r>
          </a:p>
        </p:txBody>
      </p:sp>
    </p:spTree>
    <p:extLst>
      <p:ext uri="{BB962C8B-B14F-4D97-AF65-F5344CB8AC3E}">
        <p14:creationId xmlns:p14="http://schemas.microsoft.com/office/powerpoint/2010/main" val="1192111889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enable boot diagnostics.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D8DEC6-3355-405A-8161-4CBB2980B78E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Repeated Scenario</a:t>
            </a:r>
          </a:p>
        </p:txBody>
      </p:sp>
    </p:spTree>
    <p:extLst>
      <p:ext uri="{BB962C8B-B14F-4D97-AF65-F5344CB8AC3E}">
        <p14:creationId xmlns:p14="http://schemas.microsoft.com/office/powerpoint/2010/main" val="3773982690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306F59F-A940-47A7-901C-D4002A161372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Select and Place</a:t>
            </a:r>
          </a:p>
        </p:txBody>
      </p:sp>
    </p:spTree>
    <p:extLst>
      <p:ext uri="{BB962C8B-B14F-4D97-AF65-F5344CB8AC3E}">
        <p14:creationId xmlns:p14="http://schemas.microsoft.com/office/powerpoint/2010/main" val="1356946878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6DE9254-80A7-4886-AC47-0C29D9598239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Build List and Reorder</a:t>
            </a:r>
          </a:p>
        </p:txBody>
      </p:sp>
    </p:spTree>
    <p:extLst>
      <p:ext uri="{BB962C8B-B14F-4D97-AF65-F5344CB8AC3E}">
        <p14:creationId xmlns:p14="http://schemas.microsoft.com/office/powerpoint/2010/main" val="231116792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083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18AE282-846F-45B3-8B8E-BF38462A974D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Active Screen</a:t>
            </a:r>
          </a:p>
        </p:txBody>
      </p:sp>
    </p:spTree>
    <p:extLst>
      <p:ext uri="{BB962C8B-B14F-4D97-AF65-F5344CB8AC3E}">
        <p14:creationId xmlns:p14="http://schemas.microsoft.com/office/powerpoint/2010/main" val="1528614873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60F3371-E144-403C-9CDE-5C242261D281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1009421978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2A2DA639-0BBD-466B-97A4-6BE5323A3E7A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Performance-Based Testing</a:t>
            </a:r>
          </a:p>
        </p:txBody>
      </p:sp>
    </p:spTree>
    <p:extLst>
      <p:ext uri="{BB962C8B-B14F-4D97-AF65-F5344CB8AC3E}">
        <p14:creationId xmlns:p14="http://schemas.microsoft.com/office/powerpoint/2010/main" val="805107249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612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AZ-500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r>
              <a:rPr lang="en-US" dirty="0"/>
              <a:t>Azure AD PIM all day long</a:t>
            </a:r>
          </a:p>
          <a:p>
            <a:r>
              <a:rPr lang="en-US" dirty="0"/>
              <a:t>Expect performance-based labs, but be happy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Parting 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out my YouTube (timw.info)</a:t>
            </a:r>
          </a:p>
          <a:p>
            <a:pPr lvl="1"/>
            <a:r>
              <a:rPr lang="en-US" dirty="0"/>
              <a:t>Online testing</a:t>
            </a:r>
          </a:p>
          <a:p>
            <a:pPr lvl="1"/>
            <a:r>
              <a:rPr lang="en-US" dirty="0"/>
              <a:t>Cert item strategy</a:t>
            </a:r>
          </a:p>
          <a:p>
            <a:pPr lvl="1"/>
            <a:r>
              <a:rPr lang="en-US" dirty="0"/>
              <a:t>AZ-500 study guide</a:t>
            </a:r>
          </a:p>
          <a:p>
            <a:r>
              <a:rPr lang="en-US" dirty="0"/>
              <a:t>Invest in </a:t>
            </a:r>
            <a:r>
              <a:rPr lang="en-US" dirty="0" err="1"/>
              <a:t>Whizlabs</a:t>
            </a:r>
            <a:r>
              <a:rPr lang="en-US" dirty="0"/>
              <a:t> or </a:t>
            </a:r>
            <a:r>
              <a:rPr lang="en-US" dirty="0" err="1"/>
              <a:t>MeasureUp</a:t>
            </a:r>
            <a:endParaRPr lang="en-US" dirty="0"/>
          </a:p>
          <a:p>
            <a:r>
              <a:rPr lang="en-US" dirty="0"/>
              <a:t>Register for your exam ASAP!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5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3222984-8D77-435B-AC96-3439B9F7B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286" y="4502868"/>
            <a:ext cx="1285714" cy="52381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07CF03B-0B35-4828-B627-DBB2A57E4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Tim’s Ideal Testing Room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8FB980-E2D4-4D4C-AA8B-1C6CA1F49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88" y="904532"/>
            <a:ext cx="7008624" cy="4093895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2960567-3F9A-49D7-92BF-E50DF794073E}"/>
              </a:ext>
            </a:extLst>
          </p:cNvPr>
          <p:cNvSpPr/>
          <p:nvPr/>
        </p:nvSpPr>
        <p:spPr>
          <a:xfrm>
            <a:off x="4870450" y="1652414"/>
            <a:ext cx="2692400" cy="508000"/>
          </a:xfrm>
          <a:prstGeom prst="wedgeRectCallout">
            <a:avLst>
              <a:gd name="adj1" fmla="val -50786"/>
              <a:gd name="adj2" fmla="val -144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No interruptions or bio breaks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6D77C598-C4C5-4749-9A24-0C23A3CFDB30}"/>
              </a:ext>
            </a:extLst>
          </p:cNvPr>
          <p:cNvSpPr/>
          <p:nvPr/>
        </p:nvSpPr>
        <p:spPr>
          <a:xfrm>
            <a:off x="2425700" y="2448668"/>
            <a:ext cx="2692400" cy="508000"/>
          </a:xfrm>
          <a:prstGeom prst="wedgeRectCallout">
            <a:avLst>
              <a:gd name="adj1" fmla="val -56446"/>
              <a:gd name="adj2" fmla="val -855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Cover monitors and cameras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6B24F84F-E4CE-4D63-9ACD-5CB27D95C9F1}"/>
              </a:ext>
            </a:extLst>
          </p:cNvPr>
          <p:cNvSpPr/>
          <p:nvPr/>
        </p:nvSpPr>
        <p:spPr>
          <a:xfrm>
            <a:off x="6318250" y="3943350"/>
            <a:ext cx="2692400" cy="508000"/>
          </a:xfrm>
          <a:prstGeom prst="wedgeRectCallout">
            <a:avLst>
              <a:gd name="adj1" fmla="val -12106"/>
              <a:gd name="adj2" fmla="val -1511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Clear table with laptop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12E39788-8534-4460-8F99-8F5E762317D9}"/>
              </a:ext>
            </a:extLst>
          </p:cNvPr>
          <p:cNvSpPr/>
          <p:nvPr/>
        </p:nvSpPr>
        <p:spPr>
          <a:xfrm>
            <a:off x="3282950" y="3943350"/>
            <a:ext cx="2692400" cy="508000"/>
          </a:xfrm>
          <a:prstGeom prst="wedgeRectCallout">
            <a:avLst>
              <a:gd name="adj1" fmla="val 38130"/>
              <a:gd name="adj2" fmla="val -1552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Pull back for environment photos</a:t>
            </a:r>
          </a:p>
        </p:txBody>
      </p:sp>
    </p:spTree>
    <p:extLst>
      <p:ext uri="{BB962C8B-B14F-4D97-AF65-F5344CB8AC3E}">
        <p14:creationId xmlns:p14="http://schemas.microsoft.com/office/powerpoint/2010/main" val="149414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E1129A-F5B2-4EAF-979A-D8197ECA4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286" y="4542343"/>
            <a:ext cx="1285714" cy="5238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80A463-A380-4406-B1B1-56827E9B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Congratulations!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17E0C-2FC8-478B-9598-BBAD27BF6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420" y="836023"/>
            <a:ext cx="4439161" cy="423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197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F335BF-2616-4AE2-B09C-F3B4BA7F0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385" y="4453446"/>
            <a:ext cx="1285714" cy="5238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80A463-A380-4406-B1B1-56827E9B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Certification Renewal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49BE61-7F94-4236-8738-56B50F6AF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689" y="836023"/>
            <a:ext cx="4264622" cy="424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38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2143800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B2B Collaboration</a:t>
            </a:r>
          </a:p>
        </p:txBody>
      </p:sp>
      <p:pic>
        <p:nvPicPr>
          <p:cNvPr id="2050" name="Picture 2" descr="Screenshot showing the redemption flow diagram">
            <a:extLst>
              <a:ext uri="{FF2B5EF4-FFF2-40B4-BE49-F238E27FC236}">
                <a16:creationId xmlns:a16="http://schemas.microsoft.com/office/drawing/2014/main" id="{EE637610-17D9-4F3D-AFB7-CF9E0E248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876" y="560553"/>
            <a:ext cx="3792247" cy="458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945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B2B Collaboration</a:t>
            </a:r>
          </a:p>
        </p:txBody>
      </p:sp>
      <p:pic>
        <p:nvPicPr>
          <p:cNvPr id="1026" name="Picture 2" descr="Common endpoint sign-in">
            <a:extLst>
              <a:ext uri="{FF2B5EF4-FFF2-40B4-BE49-F238E27FC236}">
                <a16:creationId xmlns:a16="http://schemas.microsoft.com/office/drawing/2014/main" id="{090A6381-21FB-4BD2-AA93-E7F69F5A0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89" y="1337266"/>
            <a:ext cx="8338222" cy="273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540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Registrations &amp; Service Principals</a:t>
            </a:r>
          </a:p>
        </p:txBody>
      </p:sp>
      <p:sp>
        <p:nvSpPr>
          <p:cNvPr id="2" name="AutoShape 2" descr="Relationship between app object and service principal object">
            <a:extLst>
              <a:ext uri="{FF2B5EF4-FFF2-40B4-BE49-F238E27FC236}">
                <a16:creationId xmlns:a16="http://schemas.microsoft.com/office/drawing/2014/main" id="{407D8B5F-A4EE-4591-8C6A-C14BA0479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5CE164-3E2C-4A3B-AF27-F89D49560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24" y="762245"/>
            <a:ext cx="6180952" cy="3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42293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PSTTCommons">
  <a:themeElements>
    <a:clrScheme name="F15B2A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15B2A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STTCommons">
      <a:majorFont>
        <a:latin typeface="PS TT Commons Light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8927</TotalTime>
  <Words>399</Words>
  <Application>Microsoft Office PowerPoint</Application>
  <PresentationFormat>Presentación en pantalla (16:9)</PresentationFormat>
  <Paragraphs>151</Paragraphs>
  <Slides>56</Slides>
  <Notes>34</Notes>
  <HiddenSlides>0</HiddenSlides>
  <MMClips>0</MMClips>
  <ScaleCrop>false</ScaleCrop>
  <HeadingPairs>
    <vt:vector size="6" baseType="variant">
      <vt:variant>
        <vt:lpstr>Fuentes usadas</vt:lpstr>
      </vt:variant>
      <vt:variant>
        <vt:i4>16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56</vt:i4>
      </vt:variant>
    </vt:vector>
  </HeadingPairs>
  <TitlesOfParts>
    <vt:vector size="74" baseType="lpstr">
      <vt:lpstr>Arial</vt:lpstr>
      <vt:lpstr>Calibri</vt:lpstr>
      <vt:lpstr>Consolas</vt:lpstr>
      <vt:lpstr>Gotham Medium</vt:lpstr>
      <vt:lpstr>Lucida Grande</vt:lpstr>
      <vt:lpstr>Montserrat</vt:lpstr>
      <vt:lpstr>Myriad Pro</vt:lpstr>
      <vt:lpstr>Myriad Pro Light</vt:lpstr>
      <vt:lpstr>PS TT Commons</vt:lpstr>
      <vt:lpstr>PS TT Commons Book</vt:lpstr>
      <vt:lpstr>PS TT Commons DemiBold</vt:lpstr>
      <vt:lpstr>PS TT Commons Light</vt:lpstr>
      <vt:lpstr>Roboto Mono</vt:lpstr>
      <vt:lpstr>Times New Roman</vt:lpstr>
      <vt:lpstr>Wingdings</vt:lpstr>
      <vt:lpstr>Wingdings 3</vt:lpstr>
      <vt:lpstr>Standard_LiveLessons_2017</vt:lpstr>
      <vt:lpstr>PSTTCommons</vt:lpstr>
      <vt:lpstr>Exam AZ-500: Microsoft Azure  Security Technologies Crash Course</vt:lpstr>
      <vt:lpstr>AAA Model</vt:lpstr>
      <vt:lpstr>Identity and Access Scenario</vt:lpstr>
      <vt:lpstr>Tenant vs. Subscription</vt:lpstr>
      <vt:lpstr>Hybrid Identity</vt:lpstr>
      <vt:lpstr>Azure Management Scopes</vt:lpstr>
      <vt:lpstr>Azure AD B2B Collaboration</vt:lpstr>
      <vt:lpstr>Azure AD B2B Collaboration</vt:lpstr>
      <vt:lpstr>App Registrations &amp; Service Principals</vt:lpstr>
      <vt:lpstr> </vt:lpstr>
      <vt:lpstr> </vt:lpstr>
      <vt:lpstr> </vt:lpstr>
      <vt:lpstr> </vt:lpstr>
      <vt:lpstr> </vt:lpstr>
      <vt:lpstr>Azure AD PIM</vt:lpstr>
      <vt:lpstr>Implement Platform Protection</vt:lpstr>
      <vt:lpstr>NSGs and ASGs</vt:lpstr>
      <vt:lpstr> </vt:lpstr>
      <vt:lpstr> </vt:lpstr>
      <vt:lpstr>Azure Firewall</vt:lpstr>
      <vt:lpstr> </vt:lpstr>
      <vt:lpstr>Service endpoints</vt:lpstr>
      <vt:lpstr>Private endpoints</vt:lpstr>
      <vt:lpstr>Compute and Networking</vt:lpstr>
      <vt:lpstr>Compute and Networking Scenario</vt:lpstr>
      <vt:lpstr>Manage Security Operations</vt:lpstr>
      <vt:lpstr>Azure Security Center</vt:lpstr>
      <vt:lpstr>Azure Sentinel</vt:lpstr>
      <vt:lpstr>Secure Data and Applications</vt:lpstr>
      <vt:lpstr>Always Encrypted</vt:lpstr>
      <vt:lpstr>Security Operations</vt:lpstr>
      <vt:lpstr>Security Operations Scenario</vt:lpstr>
      <vt:lpstr>Exam AZ-500 Item Types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AZ-500 Exam Strategy</vt:lpstr>
      <vt:lpstr>Parting Advice</vt:lpstr>
      <vt:lpstr>Tim’s Ideal Testing Room</vt:lpstr>
      <vt:lpstr>Congratulations!</vt:lpstr>
      <vt:lpstr>Certification Renewal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Michel Angeles Cornejo</cp:lastModifiedBy>
  <cp:revision>184</cp:revision>
  <dcterms:created xsi:type="dcterms:W3CDTF">2015-09-28T19:52:00Z</dcterms:created>
  <dcterms:modified xsi:type="dcterms:W3CDTF">2022-08-27T23:03:13Z</dcterms:modified>
</cp:coreProperties>
</file>